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500" r:id="rId3"/>
    <p:sldId id="504" r:id="rId4"/>
    <p:sldId id="503" r:id="rId5"/>
    <p:sldId id="387" r:id="rId6"/>
    <p:sldId id="502" r:id="rId7"/>
    <p:sldId id="476" r:id="rId8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64"/>
    <p:restoredTop sz="94660"/>
  </p:normalViewPr>
  <p:slideViewPr>
    <p:cSldViewPr snapToGrid="0" snapToObjects="1">
      <p:cViewPr varScale="1">
        <p:scale>
          <a:sx n="131" d="100"/>
          <a:sy n="131" d="100"/>
        </p:scale>
        <p:origin x="208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4820"/>
          </a:xfrm>
          <a:prstGeom prst="rect">
            <a:avLst/>
          </a:prstGeom>
        </p:spPr>
        <p:txBody>
          <a:bodyPr vert="horz" lIns="92738" tIns="46368" rIns="92738" bIns="4636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1"/>
            <a:ext cx="3037840" cy="464820"/>
          </a:xfrm>
          <a:prstGeom prst="rect">
            <a:avLst/>
          </a:prstGeom>
        </p:spPr>
        <p:txBody>
          <a:bodyPr vert="horz" lIns="92738" tIns="46368" rIns="92738" bIns="46368" rtlCol="0"/>
          <a:lstStyle>
            <a:lvl1pPr algn="r">
              <a:defRPr sz="1200"/>
            </a:lvl1pPr>
          </a:lstStyle>
          <a:p>
            <a:fld id="{1A208D3E-7743-204F-A449-FE9F597FCE02}" type="datetimeFigureOut">
              <a:rPr lang="en-US" smtClean="0"/>
              <a:t>8/17/20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9513" y="695325"/>
            <a:ext cx="4651375" cy="34877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738" tIns="46368" rIns="92738" bIns="4636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1" y="4415792"/>
            <a:ext cx="5608320" cy="4183380"/>
          </a:xfrm>
          <a:prstGeom prst="rect">
            <a:avLst/>
          </a:prstGeom>
        </p:spPr>
        <p:txBody>
          <a:bodyPr vert="horz" lIns="92738" tIns="46368" rIns="92738" bIns="4636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2738" tIns="46368" rIns="92738" bIns="4636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2738" tIns="46368" rIns="92738" bIns="46368" rtlCol="0" anchor="b"/>
          <a:lstStyle>
            <a:lvl1pPr algn="r">
              <a:defRPr sz="1200"/>
            </a:lvl1pPr>
          </a:lstStyle>
          <a:p>
            <a:fld id="{5415AFA8-A6CC-654F-8B0D-015A6303F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726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915335" y="2914151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800" b="1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926452" y="3493463"/>
            <a:ext cx="7498993" cy="123577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  <p:pic>
        <p:nvPicPr>
          <p:cNvPr id="6" name="Picture 5" descr="JPL-logo_Stacked_RedBlack-RGB_small_040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085" y="1739899"/>
            <a:ext cx="2027724" cy="110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679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" y="2995083"/>
            <a:ext cx="9144000" cy="86783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Chapter Divider</a:t>
            </a:r>
          </a:p>
        </p:txBody>
      </p:sp>
    </p:spTree>
    <p:extLst>
      <p:ext uri="{BB962C8B-B14F-4D97-AF65-F5344CB8AC3E}">
        <p14:creationId xmlns:p14="http://schemas.microsoft.com/office/powerpoint/2010/main" val="1773567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119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JPL-logo_Stacked_RedBlack-RGB_small_040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9397" y="2740308"/>
            <a:ext cx="2525207" cy="137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17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JPL-logo_Stacked_RedBlack-RGB_small_040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4129" y="5561964"/>
            <a:ext cx="2027724" cy="1106031"/>
          </a:xfrm>
          <a:prstGeom prst="rect">
            <a:avLst/>
          </a:prstGeom>
        </p:spPr>
      </p:pic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55990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69198" y="5141017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800" b="1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380315" y="5619689"/>
            <a:ext cx="7498993" cy="80443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</p:spTree>
    <p:extLst>
      <p:ext uri="{BB962C8B-B14F-4D97-AF65-F5344CB8AC3E}">
        <p14:creationId xmlns:p14="http://schemas.microsoft.com/office/powerpoint/2010/main" val="718756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add Mission or Project Name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X Date Goes Here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Name of presentation or other info goes here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8" hasCustomPrompt="1"/>
          </p:nvPr>
        </p:nvSpPr>
        <p:spPr>
          <a:xfrm>
            <a:off x="1360714" y="1360714"/>
            <a:ext cx="6694715" cy="3537857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Mission logo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57201" y="5033130"/>
            <a:ext cx="8229599" cy="1588"/>
          </a:xfrm>
          <a:prstGeom prst="line">
            <a:avLst/>
          </a:prstGeom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1129394" y="5202463"/>
            <a:ext cx="2127250" cy="1174751"/>
          </a:xfrm>
          <a:prstGeom prst="rect">
            <a:avLst/>
          </a:prstGeom>
        </p:spPr>
        <p:txBody>
          <a:bodyPr vert="horz"/>
          <a:lstStyle>
            <a:lvl1pPr>
              <a:defRPr sz="16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NASA, JPL or other partner logo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3624037" y="5202463"/>
            <a:ext cx="2127250" cy="1174751"/>
          </a:xfrm>
          <a:prstGeom prst="rect">
            <a:avLst/>
          </a:prstGeom>
        </p:spPr>
        <p:txBody>
          <a:bodyPr vert="horz"/>
          <a:lstStyle>
            <a:lvl1pPr>
              <a:defRPr sz="16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NASA, JPL or other partner logo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118680" y="5202463"/>
            <a:ext cx="2127250" cy="1174751"/>
          </a:xfrm>
          <a:prstGeom prst="rect">
            <a:avLst/>
          </a:prstGeom>
        </p:spPr>
        <p:txBody>
          <a:bodyPr vert="horz"/>
          <a:lstStyle>
            <a:lvl1pPr>
              <a:defRPr sz="16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NASA, JPL or other partner logo</a:t>
            </a:r>
          </a:p>
        </p:txBody>
      </p:sp>
      <p:pic>
        <p:nvPicPr>
          <p:cNvPr id="21" name="Picture 20" descr="JPL-logo_Stacked_RedBlack-RGB_small_040615.eps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6678"/>
          <a:stretch/>
        </p:blipFill>
        <p:spPr>
          <a:xfrm>
            <a:off x="7966316" y="6590231"/>
            <a:ext cx="421826" cy="14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92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X Date Goes Here</a:t>
            </a: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Name of presentation or other info goes here</a:t>
            </a: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JPL-logo_Stacked_RedBlack-RGB_small_040615.eps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6678"/>
          <a:stretch/>
        </p:blipFill>
        <p:spPr>
          <a:xfrm>
            <a:off x="7966316" y="6590231"/>
            <a:ext cx="421826" cy="14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336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1476963"/>
            <a:ext cx="8248650" cy="4815887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X Date Goes Here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Name of presentation or other info goes here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JPL-logo_Stacked_RedBlack-RGB_small_040615.eps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6678"/>
          <a:stretch/>
        </p:blipFill>
        <p:spPr>
          <a:xfrm>
            <a:off x="7966316" y="6590231"/>
            <a:ext cx="421826" cy="14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948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4678362" y="1476963"/>
            <a:ext cx="4008438" cy="4815887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0" hasCustomPrompt="1"/>
          </p:nvPr>
        </p:nvSpPr>
        <p:spPr>
          <a:xfrm>
            <a:off x="454025" y="1476375"/>
            <a:ext cx="4023901" cy="481647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X Date Goes Here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Name of presentation or other info goes here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 descr="JPL-logo_Stacked_RedBlack-RGB_small_040615.eps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6678"/>
          <a:stretch/>
        </p:blipFill>
        <p:spPr>
          <a:xfrm>
            <a:off x="7966316" y="6590231"/>
            <a:ext cx="421826" cy="14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38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X Date Goes Here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Name of presentation or other info goes here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0" y="1476375"/>
            <a:ext cx="9144000" cy="4816474"/>
          </a:xfrm>
          <a:prstGeom prst="rect">
            <a:avLst/>
          </a:prstGeom>
        </p:spPr>
        <p:txBody>
          <a:bodyPr vert="horz"/>
          <a:lstStyle>
            <a:lvl1pPr>
              <a:defRPr baseline="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pic>
        <p:nvPicPr>
          <p:cNvPr id="12" name="Picture 11" descr="JPL-logo_Stacked_RedBlack-RGB_small_040615.eps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6678"/>
          <a:stretch/>
        </p:blipFill>
        <p:spPr>
          <a:xfrm>
            <a:off x="7966316" y="6590231"/>
            <a:ext cx="421826" cy="14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59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X Date Goes Here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Name of presentation or other info goes here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1476374"/>
            <a:ext cx="9144000" cy="48164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3"/>
          <p:cNvSpPr>
            <a:spLocks noGrp="1"/>
          </p:cNvSpPr>
          <p:nvPr>
            <p:ph sz="quarter" idx="18" hasCustomPrompt="1"/>
          </p:nvPr>
        </p:nvSpPr>
        <p:spPr>
          <a:xfrm>
            <a:off x="1249363" y="2594882"/>
            <a:ext cx="6905851" cy="2603046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pic>
        <p:nvPicPr>
          <p:cNvPr id="12" name="Picture 11" descr="JPL-logo_Stacked_RedBlack-RGB_small_040615.eps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6678"/>
          <a:stretch/>
        </p:blipFill>
        <p:spPr>
          <a:xfrm>
            <a:off x="7966316" y="6590231"/>
            <a:ext cx="421826" cy="14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6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X Date Goes Here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Name of presentation or other info goes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JPL-logo_Stacked_RedBlack-RGB_small_040615.eps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6678"/>
          <a:stretch/>
        </p:blipFill>
        <p:spPr>
          <a:xfrm>
            <a:off x="7966316" y="6590231"/>
            <a:ext cx="421826" cy="14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1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111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04" r:id="rId2"/>
    <p:sldLayoutId id="2147483703" r:id="rId3"/>
    <p:sldLayoutId id="2147483658" r:id="rId4"/>
    <p:sldLayoutId id="2147483649" r:id="rId5"/>
    <p:sldLayoutId id="2147483651" r:id="rId6"/>
    <p:sldLayoutId id="2147483698" r:id="rId7"/>
    <p:sldLayoutId id="2147483701" r:id="rId8"/>
    <p:sldLayoutId id="2147483700" r:id="rId9"/>
    <p:sldLayoutId id="2147483697" r:id="rId10"/>
    <p:sldLayoutId id="2147483655" r:id="rId11"/>
    <p:sldLayoutId id="2147483696" r:id="rId12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3"/>
          </p:nvPr>
        </p:nvSpPr>
        <p:spPr>
          <a:xfrm>
            <a:off x="355087" y="2552604"/>
            <a:ext cx="7524221" cy="1556845"/>
          </a:xfrm>
        </p:spPr>
        <p:txBody>
          <a:bodyPr/>
          <a:lstStyle/>
          <a:p>
            <a:r>
              <a:rPr lang="en-US" dirty="0"/>
              <a:t>Instrument Data Processing</a:t>
            </a:r>
          </a:p>
          <a:p>
            <a:r>
              <a:rPr lang="en-US" dirty="0"/>
              <a:t>MMR August 2020</a:t>
            </a:r>
          </a:p>
          <a:p>
            <a:r>
              <a:rPr lang="en-US" dirty="0"/>
              <a:t>AMMOS Technology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380315" y="4202453"/>
            <a:ext cx="7498993" cy="804438"/>
          </a:xfrm>
        </p:spPr>
        <p:txBody>
          <a:bodyPr/>
          <a:lstStyle/>
          <a:p>
            <a:r>
              <a:rPr lang="en-US" sz="1800" dirty="0"/>
              <a:t>Jack </a:t>
            </a:r>
            <a:r>
              <a:rPr lang="en-US" sz="1800" dirty="0" err="1"/>
              <a:t>Lightholder</a:t>
            </a:r>
            <a:endParaRPr lang="en-US" sz="1800" dirty="0"/>
          </a:p>
          <a:p>
            <a:endParaRPr lang="en-US" sz="1400" dirty="0"/>
          </a:p>
          <a:p>
            <a:endParaRPr lang="en-US" sz="1400" dirty="0"/>
          </a:p>
          <a:p>
            <a:endParaRPr lang="en-US" dirty="0"/>
          </a:p>
        </p:txBody>
      </p:sp>
      <p:pic>
        <p:nvPicPr>
          <p:cNvPr id="5" name="Picture 9" descr="Cover Pag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2049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Instrument Data Processing (CODEX)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</p:spPr>
        <p:txBody>
          <a:bodyPr/>
          <a:lstStyle/>
          <a:p>
            <a:r>
              <a:rPr lang="en-US" dirty="0"/>
              <a:t>3/10/20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</p:spPr>
        <p:txBody>
          <a:bodyPr/>
          <a:lstStyle/>
          <a:p>
            <a:fld id="{1BB0B505-5A34-8746-A5A9-793D5E51FFCB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A78039E-8841-5D47-BCBA-D12FA3B671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67653"/>
              </p:ext>
            </p:extLst>
          </p:nvPr>
        </p:nvGraphicFramePr>
        <p:xfrm>
          <a:off x="77926" y="1419524"/>
          <a:ext cx="8984973" cy="4898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370769298"/>
                    </a:ext>
                  </a:extLst>
                </a:gridCol>
                <a:gridCol w="665922">
                  <a:extLst>
                    <a:ext uri="{9D8B030D-6E8A-4147-A177-3AD203B41FA5}">
                      <a16:colId xmlns:a16="http://schemas.microsoft.com/office/drawing/2014/main" val="486572642"/>
                    </a:ext>
                  </a:extLst>
                </a:gridCol>
                <a:gridCol w="964095">
                  <a:extLst>
                    <a:ext uri="{9D8B030D-6E8A-4147-A177-3AD203B41FA5}">
                      <a16:colId xmlns:a16="http://schemas.microsoft.com/office/drawing/2014/main" val="3925706117"/>
                    </a:ext>
                  </a:extLst>
                </a:gridCol>
                <a:gridCol w="3190461">
                  <a:extLst>
                    <a:ext uri="{9D8B030D-6E8A-4147-A177-3AD203B41FA5}">
                      <a16:colId xmlns:a16="http://schemas.microsoft.com/office/drawing/2014/main" val="1043458251"/>
                    </a:ext>
                  </a:extLst>
                </a:gridCol>
                <a:gridCol w="675861">
                  <a:extLst>
                    <a:ext uri="{9D8B030D-6E8A-4147-A177-3AD203B41FA5}">
                      <a16:colId xmlns:a16="http://schemas.microsoft.com/office/drawing/2014/main" val="2435999507"/>
                    </a:ext>
                  </a:extLst>
                </a:gridCol>
                <a:gridCol w="596348">
                  <a:extLst>
                    <a:ext uri="{9D8B030D-6E8A-4147-A177-3AD203B41FA5}">
                      <a16:colId xmlns:a16="http://schemas.microsoft.com/office/drawing/2014/main" val="3972105281"/>
                    </a:ext>
                  </a:extLst>
                </a:gridCol>
                <a:gridCol w="983974">
                  <a:extLst>
                    <a:ext uri="{9D8B030D-6E8A-4147-A177-3AD203B41FA5}">
                      <a16:colId xmlns:a16="http://schemas.microsoft.com/office/drawing/2014/main" val="4038064832"/>
                    </a:ext>
                  </a:extLst>
                </a:gridCol>
                <a:gridCol w="675861">
                  <a:extLst>
                    <a:ext uri="{9D8B030D-6E8A-4147-A177-3AD203B41FA5}">
                      <a16:colId xmlns:a16="http://schemas.microsoft.com/office/drawing/2014/main" val="421687368"/>
                    </a:ext>
                  </a:extLst>
                </a:gridCol>
                <a:gridCol w="775251">
                  <a:extLst>
                    <a:ext uri="{9D8B030D-6E8A-4147-A177-3AD203B41FA5}">
                      <a16:colId xmlns:a16="http://schemas.microsoft.com/office/drawing/2014/main" val="2510132158"/>
                    </a:ext>
                  </a:extLst>
                </a:gridCol>
              </a:tblGrid>
              <a:tr h="3733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WBS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Task Name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Duration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Planned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Start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Start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Finished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8549250"/>
                  </a:ext>
                </a:extLst>
              </a:tr>
              <a:tr h="5548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05.01.13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JLightholder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CODEX - Complex Data Explorer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 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10/1/19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10/1/19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Fri 9/25/20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07612315"/>
                  </a:ext>
                </a:extLst>
              </a:tr>
              <a:tr h="5548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05.01.13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JLightholder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 and Implement "Data Quality Scan" User Interface</a:t>
                      </a:r>
                    </a:p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 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10/1/19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10/1/19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12/31/19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34720467"/>
                  </a:ext>
                </a:extLst>
              </a:tr>
              <a:tr h="5548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05.01.13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JLightholder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Feature Bar Extension to Support Multiple Interaction Windows</a:t>
                      </a:r>
                    </a:p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 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 1/2/20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1/2/20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2/28/20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27106217"/>
                  </a:ext>
                </a:extLst>
              </a:tr>
              <a:tr h="5548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05.01.13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JLightholder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Extend Server Data Reader Capabilities to for Additional Data Types</a:t>
                      </a:r>
                    </a:p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 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 3/2/20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3/1/20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4/15/20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5411157"/>
                  </a:ext>
                </a:extLst>
              </a:tr>
              <a:tr h="5548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05.01.13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JLightholder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Extend Runtime Prediction Model to Support Features/Samples in Calculation</a:t>
                      </a:r>
                    </a:p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 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 4/16/20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3/1/20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3/15/20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96419595"/>
                  </a:ext>
                </a:extLst>
              </a:tr>
              <a:tr h="5548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05.01.13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JLightholder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 and Implement "Model Training" User Interface</a:t>
                      </a:r>
                    </a:p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 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3/15/20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3/15/20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4/1/20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3226983"/>
                  </a:ext>
                </a:extLst>
              </a:tr>
              <a:tr h="4501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05.01.13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JLightholder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Enable Session Saving / Loading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 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6/16/20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7/1/20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67606330"/>
                  </a:ext>
                </a:extLst>
              </a:tr>
              <a:tr h="3733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05.01.13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JLightholder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Enable Data / Code / Selection / Feature Export</a:t>
                      </a:r>
                    </a:p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 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 8/3/20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7/12/20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2134938"/>
                  </a:ext>
                </a:extLst>
              </a:tr>
              <a:tr h="3733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05.01.13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JLightholder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Advanced User Guidance Through Dynamic Error Reporting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 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Wed 8/26/20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8/15/20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41009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1763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1586" y="922085"/>
            <a:ext cx="8231188" cy="327905"/>
          </a:xfrm>
        </p:spPr>
        <p:txBody>
          <a:bodyPr/>
          <a:lstStyle/>
          <a:p>
            <a:r>
              <a:rPr lang="en-US" dirty="0"/>
              <a:t>Application Speed Improvements</a:t>
            </a: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0" y="432873"/>
            <a:ext cx="8232774" cy="436031"/>
          </a:xfrm>
        </p:spPr>
        <p:txBody>
          <a:bodyPr/>
          <a:lstStyle/>
          <a:p>
            <a:r>
              <a:rPr lang="en-US" dirty="0"/>
              <a:t>CODEX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</p:spPr>
        <p:txBody>
          <a:bodyPr/>
          <a:lstStyle/>
          <a:p>
            <a:r>
              <a:rPr lang="en-US" dirty="0"/>
              <a:t>3/10/20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</p:spPr>
        <p:txBody>
          <a:bodyPr/>
          <a:lstStyle/>
          <a:p>
            <a:fld id="{1BB0B505-5A34-8746-A5A9-793D5E51FFC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E35A71-A188-A047-9FD1-B037D9017561}"/>
              </a:ext>
            </a:extLst>
          </p:cNvPr>
          <p:cNvSpPr txBox="1"/>
          <p:nvPr/>
        </p:nvSpPr>
        <p:spPr>
          <a:xfrm>
            <a:off x="144439" y="1303171"/>
            <a:ext cx="384390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100x speed improvement to plotting responsiveness.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Critical to maintain intuitive user exploration.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Long load times prompt users to do other things and lose track of their workflow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Required architectural improvements which bottlenecked new research and general product usability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Saved until last so multiple rounds of optimization were not necessary.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Enables streaming machine learning applications in future versions of the tool.</a:t>
            </a:r>
          </a:p>
        </p:txBody>
      </p:sp>
      <p:pic>
        <p:nvPicPr>
          <p:cNvPr id="10" name="CODEX Speed 2020 (ChemCam) - hq" descr="CODEX Speed 2020 (ChemCam) - hq">
            <a:hlinkClick r:id="" action="ppaction://media"/>
            <a:extLst>
              <a:ext uri="{FF2B5EF4-FFF2-40B4-BE49-F238E27FC236}">
                <a16:creationId xmlns:a16="http://schemas.microsoft.com/office/drawing/2014/main" id="{6792C8CB-D58F-0E46-8D85-F2F34B1A0E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57024" y="1086038"/>
            <a:ext cx="5086976" cy="38635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46FF5D-0CB5-5247-BDE1-BFFFEFDCC068}"/>
              </a:ext>
            </a:extLst>
          </p:cNvPr>
          <p:cNvSpPr txBox="1"/>
          <p:nvPr/>
        </p:nvSpPr>
        <p:spPr>
          <a:xfrm>
            <a:off x="4057025" y="4925771"/>
            <a:ext cx="53593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Movie showing speed improvements to plotting responsiveness</a:t>
            </a:r>
          </a:p>
        </p:txBody>
      </p:sp>
    </p:spTree>
    <p:extLst>
      <p:ext uri="{BB962C8B-B14F-4D97-AF65-F5344CB8AC3E}">
        <p14:creationId xmlns:p14="http://schemas.microsoft.com/office/powerpoint/2010/main" val="348583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8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0" y="901292"/>
            <a:ext cx="4036775" cy="327905"/>
          </a:xfrm>
        </p:spPr>
        <p:txBody>
          <a:bodyPr/>
          <a:lstStyle/>
          <a:p>
            <a:r>
              <a:rPr lang="en-US" dirty="0"/>
              <a:t>User Driven Data </a:t>
            </a:r>
            <a:r>
              <a:rPr lang="en-US" dirty="0" err="1"/>
              <a:t>Downsampling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0" y="454024"/>
            <a:ext cx="8232774" cy="436031"/>
          </a:xfrm>
        </p:spPr>
        <p:txBody>
          <a:bodyPr/>
          <a:lstStyle/>
          <a:p>
            <a:r>
              <a:rPr lang="en-US" dirty="0"/>
              <a:t>CODEX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</p:spPr>
        <p:txBody>
          <a:bodyPr/>
          <a:lstStyle/>
          <a:p>
            <a:r>
              <a:rPr lang="en-US" dirty="0"/>
              <a:t>3/10/20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</p:spPr>
        <p:txBody>
          <a:bodyPr/>
          <a:lstStyle/>
          <a:p>
            <a:fld id="{1BB0B505-5A34-8746-A5A9-793D5E51FFC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E35A71-A188-A047-9FD1-B037D9017561}"/>
              </a:ext>
            </a:extLst>
          </p:cNvPr>
          <p:cNvSpPr txBox="1"/>
          <p:nvPr/>
        </p:nvSpPr>
        <p:spPr>
          <a:xfrm>
            <a:off x="0" y="1487281"/>
            <a:ext cx="403677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Users can now select </a:t>
            </a:r>
            <a:r>
              <a:rPr lang="en-US" dirty="0" err="1"/>
              <a:t>downsampling</a:t>
            </a:r>
            <a:r>
              <a:rPr lang="en-US" dirty="0"/>
              <a:t> rates per-plot.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for rapid, lower fidelity, exploration of the data before committing to larger computation times on full resolution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Required architectural changes to support, allow machine learning outcomes on </a:t>
            </a:r>
            <a:r>
              <a:rPr lang="en-US" dirty="0" err="1"/>
              <a:t>downsampled</a:t>
            </a:r>
            <a:r>
              <a:rPr lang="en-US" dirty="0"/>
              <a:t> data to be carried over to full resolution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Closes out large scale architectural optimizations necessary to support datasets large enough to be useful in real world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11" name="Screen Recording 2020-08-05 at 1.48.50 AM" descr="Screen Recording 2020-08-05 at 1.48.50 AM">
            <a:hlinkClick r:id="" action="ppaction://media"/>
            <a:extLst>
              <a:ext uri="{FF2B5EF4-FFF2-40B4-BE49-F238E27FC236}">
                <a16:creationId xmlns:a16="http://schemas.microsoft.com/office/drawing/2014/main" id="{EF5554B9-B2FE-6F4B-8A0C-5D8897D9E9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36776" y="672040"/>
            <a:ext cx="5107224" cy="46109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28A93E-D3C6-6246-B836-FB023B3494E5}"/>
              </a:ext>
            </a:extLst>
          </p:cNvPr>
          <p:cNvSpPr txBox="1"/>
          <p:nvPr/>
        </p:nvSpPr>
        <p:spPr>
          <a:xfrm>
            <a:off x="4036776" y="5248320"/>
            <a:ext cx="53593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Movie showing </a:t>
            </a:r>
            <a:r>
              <a:rPr lang="en-US" sz="1300" dirty="0" err="1"/>
              <a:t>downsampling</a:t>
            </a:r>
            <a:r>
              <a:rPr lang="en-US" sz="1300" dirty="0"/>
              <a:t> options driven by user controls. Allows for rapid exploration on large datasets</a:t>
            </a:r>
          </a:p>
        </p:txBody>
      </p:sp>
    </p:spTree>
    <p:extLst>
      <p:ext uri="{BB962C8B-B14F-4D97-AF65-F5344CB8AC3E}">
        <p14:creationId xmlns:p14="http://schemas.microsoft.com/office/powerpoint/2010/main" val="178046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Infusion Status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CODEX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18523" y="1588088"/>
            <a:ext cx="8668278" cy="4815887"/>
          </a:xfrm>
        </p:spPr>
        <p:txBody>
          <a:bodyPr/>
          <a:lstStyle/>
          <a:p>
            <a:endParaRPr lang="en-US" sz="1200" dirty="0">
              <a:latin typeface="Arial" pitchFamily="34" charset="0"/>
              <a:cs typeface="Arial" pitchFamily="34" charset="0"/>
            </a:endParaRPr>
          </a:p>
          <a:p>
            <a:r>
              <a:rPr lang="en-US" sz="1200" dirty="0">
                <a:latin typeface="Arial" pitchFamily="34" charset="0"/>
                <a:cs typeface="Arial" pitchFamily="34" charset="0"/>
              </a:rPr>
              <a:t>SDDA User Testing and MSL Infusion Program</a:t>
            </a:r>
          </a:p>
          <a:p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1200" dirty="0">
                <a:latin typeface="Arial" pitchFamily="34" charset="0"/>
                <a:cs typeface="Arial" pitchFamily="34" charset="0"/>
              </a:rPr>
              <a:t>Provide MSL operations teams with a suite of supporting data science programs and quantify improvements to their workflow</a:t>
            </a:r>
          </a:p>
          <a:p>
            <a:pPr lvl="1"/>
            <a:r>
              <a:rPr lang="en-US" sz="1200" dirty="0">
                <a:latin typeface="Arial" pitchFamily="34" charset="0"/>
                <a:cs typeface="Arial" pitchFamily="34" charset="0"/>
              </a:rPr>
              <a:t>Validating gap analysis of the FY19 SDDA report</a:t>
            </a:r>
          </a:p>
          <a:p>
            <a:pPr lvl="1"/>
            <a:r>
              <a:rPr lang="en-US" sz="1200" dirty="0">
                <a:latin typeface="Arial" pitchFamily="34" charset="0"/>
                <a:cs typeface="Arial" pitchFamily="34" charset="0"/>
              </a:rPr>
              <a:t>Program suite:</a:t>
            </a:r>
          </a:p>
          <a:p>
            <a:pPr lvl="2"/>
            <a:r>
              <a:rPr lang="en-US" sz="1200" dirty="0">
                <a:latin typeface="Arial" pitchFamily="34" charset="0"/>
                <a:cs typeface="Arial" pitchFamily="34" charset="0"/>
              </a:rPr>
              <a:t>ORCHIDS – data alignment and re-gridding to make data </a:t>
            </a:r>
            <a:r>
              <a:rPr lang="en-US" sz="1200" dirty="0" err="1">
                <a:latin typeface="Arial" pitchFamily="34" charset="0"/>
                <a:cs typeface="Arial" pitchFamily="34" charset="0"/>
              </a:rPr>
              <a:t>ingestable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 by all downstream products.</a:t>
            </a:r>
          </a:p>
          <a:p>
            <a:pPr lvl="2"/>
            <a:r>
              <a:rPr lang="en-US" sz="1200" dirty="0" err="1">
                <a:latin typeface="Arial" pitchFamily="34" charset="0"/>
                <a:cs typeface="Arial" pitchFamily="34" charset="0"/>
              </a:rPr>
              <a:t>TelemAnom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 – semi-supervised anomaly detection.  Provides focus of attention tool for which time regions operators might be interested in.</a:t>
            </a:r>
          </a:p>
          <a:p>
            <a:pPr lvl="2"/>
            <a:r>
              <a:rPr lang="en-US" sz="1200" dirty="0">
                <a:latin typeface="Arial" pitchFamily="34" charset="0"/>
                <a:cs typeface="Arial" pitchFamily="34" charset="0"/>
              </a:rPr>
              <a:t>RAVEN – large scale data visualization dashboard.  Allows operators to view large time/feature regions to further isolate data of interest</a:t>
            </a:r>
          </a:p>
          <a:p>
            <a:pPr lvl="2"/>
            <a:r>
              <a:rPr lang="en-US" sz="1200" dirty="0">
                <a:latin typeface="Arial" pitchFamily="34" charset="0"/>
                <a:cs typeface="Arial" pitchFamily="34" charset="0"/>
              </a:rPr>
              <a:t>CODEX – deeper analysis support on isolate data set.  Allows mission operators to conduct a deeper analysis on isolated data and isolate cause/effect. </a:t>
            </a:r>
          </a:p>
          <a:p>
            <a:pPr lvl="2"/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1200" dirty="0">
                <a:latin typeface="Arial" pitchFamily="34" charset="0"/>
                <a:cs typeface="Arial" pitchFamily="34" charset="0"/>
              </a:rPr>
              <a:t>Conducting user studies with 10 MSL team members.</a:t>
            </a:r>
          </a:p>
          <a:p>
            <a:pPr lvl="2"/>
            <a:r>
              <a:rPr lang="en-US" sz="1200" dirty="0">
                <a:latin typeface="Arial" pitchFamily="34" charset="0"/>
                <a:cs typeface="Arial" pitchFamily="34" charset="0"/>
              </a:rPr>
              <a:t>Strategic data analysis – answer questions with low resolution data across a large time region</a:t>
            </a:r>
          </a:p>
          <a:p>
            <a:pPr lvl="2"/>
            <a:r>
              <a:rPr lang="en-US" sz="1200" dirty="0">
                <a:latin typeface="Arial" pitchFamily="34" charset="0"/>
                <a:cs typeface="Arial" pitchFamily="34" charset="0"/>
              </a:rPr>
              <a:t>Tactical data analysis – answer questions with high resolution data across a short time region</a:t>
            </a:r>
          </a:p>
          <a:p>
            <a:pPr lvl="1"/>
            <a:r>
              <a:rPr lang="en-US" sz="1200" dirty="0">
                <a:latin typeface="Arial" pitchFamily="34" charset="0"/>
                <a:cs typeface="Arial" pitchFamily="34" charset="0"/>
              </a:rPr>
              <a:t>Providing findings report too SDDA and MSL mission management</a:t>
            </a:r>
          </a:p>
          <a:p>
            <a:pPr lvl="2"/>
            <a:endParaRPr lang="en-US" sz="900" dirty="0"/>
          </a:p>
          <a:p>
            <a:pPr marL="457200" lvl="1" indent="0">
              <a:buNone/>
            </a:pPr>
            <a:endParaRPr lang="en-US" sz="17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3/10/20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933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Plans for Next Month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CODEX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54025" y="2097613"/>
            <a:ext cx="7581021" cy="3617388"/>
          </a:xfrm>
        </p:spPr>
        <p:txBody>
          <a:bodyPr/>
          <a:lstStyle/>
          <a:p>
            <a:r>
              <a:rPr lang="en-US" altLang="en-US" sz="2000" dirty="0">
                <a:latin typeface="Arial" pitchFamily="34" charset="0"/>
                <a:cs typeface="Arial" pitchFamily="34" charset="0"/>
              </a:rPr>
              <a:t>Wrapping up technology development codebase</a:t>
            </a:r>
          </a:p>
          <a:p>
            <a:endParaRPr lang="en-US" altLang="en-US" sz="2000" dirty="0">
              <a:latin typeface="Arial" pitchFamily="34" charset="0"/>
              <a:cs typeface="Arial" pitchFamily="34" charset="0"/>
            </a:endParaRPr>
          </a:p>
          <a:p>
            <a:r>
              <a:rPr lang="en-US" altLang="en-US" sz="2000" dirty="0">
                <a:latin typeface="Arial" pitchFamily="34" charset="0"/>
                <a:cs typeface="Arial" pitchFamily="34" charset="0"/>
              </a:rPr>
              <a:t>Documentation improvements for existing users</a:t>
            </a:r>
          </a:p>
          <a:p>
            <a:endParaRPr lang="en-US" altLang="en-US" sz="2000" dirty="0">
              <a:latin typeface="Arial" pitchFamily="34" charset="0"/>
              <a:cs typeface="Arial" pitchFamily="34" charset="0"/>
            </a:endParaRPr>
          </a:p>
          <a:p>
            <a:r>
              <a:rPr lang="en-US" altLang="en-US" sz="2000" dirty="0">
                <a:latin typeface="Arial" pitchFamily="34" charset="0"/>
                <a:cs typeface="Arial" pitchFamily="34" charset="0"/>
              </a:rPr>
              <a:t>Continued user testing with MSL under SDDA activity</a:t>
            </a:r>
          </a:p>
          <a:p>
            <a:endParaRPr lang="en-US" altLang="en-US" sz="2000" dirty="0">
              <a:latin typeface="Arial" pitchFamily="34" charset="0"/>
              <a:cs typeface="Arial" pitchFamily="34" charset="0"/>
            </a:endParaRPr>
          </a:p>
          <a:p>
            <a:r>
              <a:rPr lang="en-US" altLang="en-US" sz="2000" dirty="0">
                <a:latin typeface="Arial" pitchFamily="34" charset="0"/>
                <a:cs typeface="Arial" pitchFamily="34" charset="0"/>
              </a:rPr>
              <a:t>Open source version update</a:t>
            </a:r>
          </a:p>
          <a:p>
            <a:endParaRPr lang="en-US" altLang="en-US" sz="2000" dirty="0">
              <a:latin typeface="Arial" pitchFamily="34" charset="0"/>
              <a:cs typeface="Arial" pitchFamily="34" charset="0"/>
            </a:endParaRPr>
          </a:p>
          <a:p>
            <a:r>
              <a:rPr lang="en-US" altLang="en-US" sz="2000" dirty="0">
                <a:latin typeface="Arial" pitchFamily="34" charset="0"/>
                <a:cs typeface="Arial" pitchFamily="34" charset="0"/>
              </a:rPr>
              <a:t>FY21+ implementation/technology development proposed planning slide deck</a:t>
            </a:r>
          </a:p>
          <a:p>
            <a:endParaRPr lang="en-US" altLang="en-US" sz="2000" dirty="0">
              <a:latin typeface="Arial" pitchFamily="34" charset="0"/>
              <a:cs typeface="Arial" pitchFamily="34" charset="0"/>
            </a:endParaRPr>
          </a:p>
          <a:p>
            <a:endParaRPr lang="en-US" altLang="en-US" sz="2000" dirty="0">
              <a:latin typeface="Arial" pitchFamily="34" charset="0"/>
              <a:cs typeface="Arial" pitchFamily="34" charset="0"/>
            </a:endParaRPr>
          </a:p>
          <a:p>
            <a:endParaRPr lang="en-US" altLang="en-US" sz="2000" dirty="0">
              <a:latin typeface="Arial" pitchFamily="34" charset="0"/>
              <a:cs typeface="Arial" pitchFamily="34" charset="0"/>
            </a:endParaRPr>
          </a:p>
          <a:p>
            <a:endParaRPr lang="en-US" altLang="en-US" sz="2000" dirty="0">
              <a:latin typeface="Arial" pitchFamily="34" charset="0"/>
              <a:cs typeface="Arial" pitchFamily="34" charset="0"/>
            </a:endParaRPr>
          </a:p>
          <a:p>
            <a:endParaRPr lang="fr-FR" alt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3/10/20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878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Financial Status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CODEX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56673" y="1665807"/>
            <a:ext cx="8248650" cy="1607480"/>
          </a:xfrm>
        </p:spPr>
        <p:txBody>
          <a:bodyPr/>
          <a:lstStyle/>
          <a:p>
            <a:r>
              <a:rPr lang="en-US" sz="2400" dirty="0">
                <a:latin typeface="Arial" pitchFamily="34" charset="0"/>
                <a:cs typeface="Arial" pitchFamily="34" charset="0"/>
              </a:rPr>
              <a:t>Complex Data Explorer</a:t>
            </a:r>
            <a:endParaRPr lang="en-US" sz="2400" dirty="0"/>
          </a:p>
          <a:p>
            <a:pPr lvl="1">
              <a:buFontTx/>
              <a:buChar char="-"/>
            </a:pPr>
            <a:r>
              <a:rPr lang="en-US" altLang="en-US" sz="2000" dirty="0"/>
              <a:t>Actual YTD costs are $173K versus plan of $155K</a:t>
            </a:r>
          </a:p>
          <a:p>
            <a:pPr lvl="2">
              <a:buFontTx/>
              <a:buChar char="-"/>
            </a:pPr>
            <a:r>
              <a:rPr lang="en-US" altLang="en-US" sz="1600" dirty="0"/>
              <a:t>Identified incorrectly </a:t>
            </a:r>
            <a:r>
              <a:rPr lang="en-US" altLang="en-US" sz="1600" dirty="0" err="1"/>
              <a:t>WAMed</a:t>
            </a:r>
            <a:r>
              <a:rPr lang="en-US" altLang="en-US" sz="1600" dirty="0"/>
              <a:t> employee</a:t>
            </a:r>
          </a:p>
          <a:p>
            <a:pPr lvl="2">
              <a:buFontTx/>
              <a:buChar char="-"/>
            </a:pPr>
            <a:r>
              <a:rPr lang="en-US" altLang="en-US" sz="1600" dirty="0"/>
              <a:t>Labor transfer request in process</a:t>
            </a:r>
          </a:p>
          <a:p>
            <a:pPr lvl="2">
              <a:buFontTx/>
              <a:buChar char="-"/>
            </a:pPr>
            <a:r>
              <a:rPr lang="en-US" altLang="en-US" sz="1600" dirty="0"/>
              <a:t>Should move ~10k from CODEX account to appropriate account, giving us sufficient funds for closeout activities</a:t>
            </a:r>
          </a:p>
          <a:p>
            <a:pPr marL="914400" lvl="2" indent="0">
              <a:buNone/>
            </a:pPr>
            <a:endParaRPr lang="en-US" altLang="en-US" sz="16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3/10/20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05562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JPL Colors - Feb2015">
      <a:dk1>
        <a:srgbClr val="000000"/>
      </a:dk1>
      <a:lt1>
        <a:srgbClr val="FFFFFF"/>
      </a:lt1>
      <a:dk2>
        <a:srgbClr val="D0D3D4"/>
      </a:dk2>
      <a:lt2>
        <a:srgbClr val="75787B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FFFFFF"/>
      </a:accent6>
      <a:hlink>
        <a:srgbClr val="BA0C2F"/>
      </a:hlink>
      <a:folHlink>
        <a:srgbClr val="BA0C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ap="flat" cmpd="sng" algn="ctr">
          <a:solidFill>
            <a:schemeClr val="bg1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4449</TotalTime>
  <Words>644</Words>
  <Application>Microsoft Macintosh PowerPoint</Application>
  <PresentationFormat>On-screen Show (4:3)</PresentationFormat>
  <Paragraphs>170</Paragraphs>
  <Slides>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Default Theme</vt:lpstr>
      <vt:lpstr>PowerPoint Presentation</vt:lpstr>
      <vt:lpstr>Instrument Data Processing (CODEX)</vt:lpstr>
      <vt:lpstr>CODEX</vt:lpstr>
      <vt:lpstr>CODEX</vt:lpstr>
      <vt:lpstr>CODEX</vt:lpstr>
      <vt:lpstr>CODEX</vt:lpstr>
      <vt:lpstr>CODEX</vt:lpstr>
    </vt:vector>
  </TitlesOfParts>
  <Company>Jet Propulsion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E. Jay Wyatt</dc:creator>
  <cp:lastModifiedBy>Lightholder, Jack A (US 398J)</cp:lastModifiedBy>
  <cp:revision>339</cp:revision>
  <cp:lastPrinted>2019-07-16T21:41:58Z</cp:lastPrinted>
  <dcterms:created xsi:type="dcterms:W3CDTF">2015-05-18T19:57:09Z</dcterms:created>
  <dcterms:modified xsi:type="dcterms:W3CDTF">2020-08-18T07:25:25Z</dcterms:modified>
</cp:coreProperties>
</file>